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</p:sldMasterIdLst>
  <p:notesMasterIdLst>
    <p:notesMasterId r:id="rId14"/>
  </p:notesMasterIdLst>
  <p:handoutMasterIdLst>
    <p:handoutMasterId r:id="rId15"/>
  </p:handoutMasterIdLst>
  <p:sldIdLst>
    <p:sldId id="279" r:id="rId9"/>
    <p:sldId id="284" r:id="rId10"/>
    <p:sldId id="285" r:id="rId11"/>
    <p:sldId id="289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FAFA"/>
    <a:srgbClr val="FFFFFF"/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638D-112F-4B26-A70E-75ACE4BE47BD}" v="285" dt="2023-05-22T16:31:38.785"/>
  </p1510:revLst>
</p1510:revInfo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3" autoAdjust="0"/>
    <p:restoredTop sz="86375" autoAdjust="0"/>
  </p:normalViewPr>
  <p:slideViewPr>
    <p:cSldViewPr snapToGrid="0">
      <p:cViewPr varScale="1">
        <p:scale>
          <a:sx n="115" d="100"/>
          <a:sy n="115" d="100"/>
        </p:scale>
        <p:origin x="192" y="31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Bønk </a:t>
            </a:r>
            <a:r>
              <a:rPr lang="en-US" dirty="0" err="1"/>
              <a:t>Rueløkkke</a:t>
            </a:r>
            <a:endParaRPr lang="en-US" dirty="0"/>
          </a:p>
          <a:p>
            <a:r>
              <a:rPr lang="en-US" sz="1200" dirty="0"/>
              <a:t>Principal &amp; Enterprise Architect, Fellowmind 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Analytics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Real-Time Analytics is a fully managed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big data analytics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platform optimized for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streaming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time-series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data.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It utilizes a query language and engine with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exceptional performance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searching structured, semi-structured, and unstructured data.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Real-Time Analytics is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fully integrated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with the entire suite of Fabric products, for both data loading, data transformation, and advanced visualization scenarios.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Real-Time Analytics in Fabric?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B041C-2A34-AF6D-F2E8-ABDCCBA0D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5" t="29469" r="33320"/>
          <a:stretch/>
        </p:blipFill>
        <p:spPr>
          <a:xfrm>
            <a:off x="6400798" y="3429000"/>
            <a:ext cx="3208713" cy="1363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AFA22-CAD8-608F-5877-194AE7E73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66" t="29469" r="779"/>
          <a:stretch/>
        </p:blipFill>
        <p:spPr>
          <a:xfrm>
            <a:off x="7714211" y="4792961"/>
            <a:ext cx="3208714" cy="13639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41B034-CBDA-688D-581C-ACE0D00B8D32}"/>
              </a:ext>
            </a:extLst>
          </p:cNvPr>
          <p:cNvGrpSpPr/>
          <p:nvPr/>
        </p:nvGrpSpPr>
        <p:grpSpPr>
          <a:xfrm>
            <a:off x="4926403" y="1579723"/>
            <a:ext cx="3470981" cy="1933845"/>
            <a:chOff x="2830066" y="269857"/>
            <a:chExt cx="3470981" cy="19338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FCFB09-4BE4-DABA-AE26-260B2C03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244"/>
            <a:stretch/>
          </p:blipFill>
          <p:spPr>
            <a:xfrm>
              <a:off x="2830066" y="269857"/>
              <a:ext cx="3470981" cy="1933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02B12D-D2BE-871E-4646-D7602C56576A}"/>
                </a:ext>
              </a:extLst>
            </p:cNvPr>
            <p:cNvSpPr/>
            <p:nvPr/>
          </p:nvSpPr>
          <p:spPr>
            <a:xfrm>
              <a:off x="6096000" y="926288"/>
              <a:ext cx="196735" cy="1218396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288748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1790" y="1850760"/>
            <a:ext cx="3709859" cy="2653507"/>
          </a:xfrm>
        </p:spPr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Real-</a:t>
            </a:r>
            <a:r>
              <a:rPr lang="en-GB" dirty="0">
                <a:solidFill>
                  <a:srgbClr val="161616"/>
                </a:solidFill>
              </a:rPr>
              <a:t>Time Analytics is labelled as 3 different services in the Type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KQL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161616"/>
                </a:solidFill>
              </a:rPr>
              <a:t>KQL </a:t>
            </a:r>
            <a:r>
              <a:rPr lang="en-GB" dirty="0" err="1">
                <a:solidFill>
                  <a:srgbClr val="161616"/>
                </a:solidFill>
              </a:rPr>
              <a:t>Queryset</a:t>
            </a:r>
            <a:endParaRPr lang="en-GB" dirty="0">
              <a:solidFill>
                <a:srgbClr val="16161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Event</a:t>
            </a:r>
            <a:r>
              <a:rPr lang="en-GB" dirty="0" err="1">
                <a:solidFill>
                  <a:srgbClr val="161616"/>
                </a:solidFill>
              </a:rPr>
              <a:t>stream</a:t>
            </a:r>
            <a:endParaRPr lang="en-GB" dirty="0">
              <a:solidFill>
                <a:srgbClr val="161616"/>
              </a:solidFill>
            </a:endParaRP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It </a:t>
            </a:r>
            <a:r>
              <a:rPr lang="en-GB" dirty="0">
                <a:solidFill>
                  <a:srgbClr val="161616"/>
                </a:solidFill>
              </a:rPr>
              <a:t>is also possible to use </a:t>
            </a:r>
            <a:r>
              <a:rPr lang="en-GB" b="1" dirty="0" err="1">
                <a:solidFill>
                  <a:srgbClr val="161616"/>
                </a:solidFill>
              </a:rPr>
              <a:t>Jupyter</a:t>
            </a:r>
            <a:r>
              <a:rPr lang="en-GB" b="1" dirty="0">
                <a:solidFill>
                  <a:srgbClr val="161616"/>
                </a:solidFill>
              </a:rPr>
              <a:t> Notebooks </a:t>
            </a:r>
            <a:r>
              <a:rPr lang="en-GB" dirty="0">
                <a:solidFill>
                  <a:srgbClr val="161616"/>
                </a:solidFill>
              </a:rPr>
              <a:t>in the work with Real-Time Analytics.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KQL </a:t>
            </a:r>
            <a:r>
              <a:rPr lang="en-GB" dirty="0" err="1">
                <a:solidFill>
                  <a:srgbClr val="161616"/>
                </a:solidFill>
              </a:rPr>
              <a:t>Queryset</a:t>
            </a:r>
            <a:r>
              <a:rPr lang="en-GB" dirty="0">
                <a:solidFill>
                  <a:srgbClr val="161616"/>
                </a:solidFill>
              </a:rPr>
              <a:t> cannot exist without a connection to a KQL Database.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GB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service is more or less a</a:t>
            </a:r>
            <a:r>
              <a:rPr lang="en-GB" dirty="0">
                <a:solidFill>
                  <a:srgbClr val="161616"/>
                </a:solidFill>
              </a:rPr>
              <a:t>n EventHub service with an </a:t>
            </a:r>
            <a:r>
              <a:rPr lang="en-GB" b="1" dirty="0">
                <a:solidFill>
                  <a:srgbClr val="161616"/>
                </a:solidFill>
              </a:rPr>
              <a:t>easy to access UI</a:t>
            </a:r>
            <a:r>
              <a:rPr lang="en-GB" dirty="0">
                <a:solidFill>
                  <a:srgbClr val="161616"/>
                </a:solidFill>
              </a:rPr>
              <a:t>.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Real-Time Analytics in Fabric?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C5FBC-894E-8EC0-C4CD-FFBF6CA6F048}"/>
              </a:ext>
            </a:extLst>
          </p:cNvPr>
          <p:cNvSpPr txBox="1"/>
          <p:nvPr/>
        </p:nvSpPr>
        <p:spPr>
          <a:xfrm>
            <a:off x="5572298" y="2266395"/>
            <a:ext cx="1802866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Fabric workspace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8D694-BC0A-DA80-F669-E00D9CB7A4BC}"/>
              </a:ext>
            </a:extLst>
          </p:cNvPr>
          <p:cNvGrpSpPr/>
          <p:nvPr/>
        </p:nvGrpSpPr>
        <p:grpSpPr>
          <a:xfrm>
            <a:off x="5330390" y="1566757"/>
            <a:ext cx="5820587" cy="3724486"/>
            <a:chOff x="5114259" y="1718238"/>
            <a:chExt cx="5820587" cy="37244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5F6AA3-705F-D0AF-F1C9-4A5879B4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4259" y="2213298"/>
              <a:ext cx="5820587" cy="322942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AE8D06-77BA-DF13-8C2A-E40A8390FEBF}"/>
                </a:ext>
              </a:extLst>
            </p:cNvPr>
            <p:cNvGrpSpPr/>
            <p:nvPr/>
          </p:nvGrpSpPr>
          <p:grpSpPr>
            <a:xfrm>
              <a:off x="5114259" y="1718238"/>
              <a:ext cx="5820587" cy="495060"/>
              <a:chOff x="5114259" y="1718238"/>
              <a:chExt cx="5820587" cy="495060"/>
            </a:xfrm>
          </p:grpSpPr>
          <p:pic>
            <p:nvPicPr>
              <p:cNvPr id="5" name="Picture 2" descr="Screenshot showing the Warehouse type in workspace.">
                <a:extLst>
                  <a:ext uri="{FF2B5EF4-FFF2-40B4-BE49-F238E27FC236}">
                    <a16:creationId xmlns:a16="http://schemas.microsoft.com/office/drawing/2014/main" id="{361E976A-3984-BFC0-80C9-AFA39B4EC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79" b="86710"/>
              <a:stretch/>
            </p:blipFill>
            <p:spPr bwMode="auto">
              <a:xfrm>
                <a:off x="5114259" y="1718238"/>
                <a:ext cx="5820587" cy="495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F0B382-8FBF-166F-8C27-BAECD79E1D06}"/>
                  </a:ext>
                </a:extLst>
              </p:cNvPr>
              <p:cNvSpPr/>
              <p:nvPr/>
            </p:nvSpPr>
            <p:spPr>
              <a:xfrm>
                <a:off x="6458989" y="1787236"/>
                <a:ext cx="4475857" cy="3729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D04AA-1461-4DB1-CD95-CC4A6D93B57A}"/>
              </a:ext>
            </a:extLst>
          </p:cNvPr>
          <p:cNvSpPr/>
          <p:nvPr/>
        </p:nvSpPr>
        <p:spPr>
          <a:xfrm>
            <a:off x="9817331" y="3890356"/>
            <a:ext cx="1088967" cy="140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30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Real-Time Analytics vs. Azure Data Explorer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E034726-CDFD-70DE-BD4D-B0078F30CE1E}"/>
              </a:ext>
            </a:extLst>
          </p:cNvPr>
          <p:cNvSpPr txBox="1">
            <a:spLocks/>
          </p:cNvSpPr>
          <p:nvPr/>
        </p:nvSpPr>
        <p:spPr>
          <a:xfrm>
            <a:off x="719285" y="1850760"/>
            <a:ext cx="3870464" cy="3761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161616"/>
                </a:solidFill>
              </a:rPr>
              <a:t>Real-Time Analytics is the same engine as Azure Data Explorer. </a:t>
            </a:r>
            <a:r>
              <a:rPr lang="en-GB" dirty="0">
                <a:solidFill>
                  <a:srgbClr val="161616"/>
                </a:solidFill>
              </a:rPr>
              <a:t>But the service in 100% SaaS with no possibility to configure special elements as you can in Azure Data Explorer.</a:t>
            </a:r>
          </a:p>
          <a:p>
            <a:r>
              <a:rPr lang="en-GB" dirty="0">
                <a:solidFill>
                  <a:srgbClr val="161616"/>
                </a:solidFill>
              </a:rPr>
              <a:t>The storage and compute is still the Engine V3 from the Kusto team in Microsoft. There is a possibility to copy data directly to your </a:t>
            </a:r>
            <a:r>
              <a:rPr lang="en-GB" dirty="0" err="1">
                <a:solidFill>
                  <a:srgbClr val="161616"/>
                </a:solidFill>
              </a:rPr>
              <a:t>OneLake</a:t>
            </a:r>
            <a:r>
              <a:rPr lang="en-GB" dirty="0">
                <a:solidFill>
                  <a:srgbClr val="161616"/>
                </a:solidFill>
              </a:rPr>
              <a:t> from the KQL database.</a:t>
            </a:r>
          </a:p>
          <a:p>
            <a:r>
              <a:rPr lang="en-GB" dirty="0">
                <a:solidFill>
                  <a:srgbClr val="161616"/>
                </a:solidFill>
              </a:rPr>
              <a:t>Other things like VNET, Managed Keys, ADX Dashboards are not yet available in the Fabric experience.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5BCE61-EFB6-0288-C97D-FC475008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1948" y="2444860"/>
            <a:ext cx="604895" cy="6048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522F4B-7535-076F-010B-75E57C409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886" y="2495655"/>
            <a:ext cx="604895" cy="623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34850-F86A-039E-B20B-8C7B242BAFBE}"/>
              </a:ext>
            </a:extLst>
          </p:cNvPr>
          <p:cNvSpPr txBox="1"/>
          <p:nvPr/>
        </p:nvSpPr>
        <p:spPr>
          <a:xfrm>
            <a:off x="6097590" y="2075528"/>
            <a:ext cx="147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KQL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668C3-DF10-B19F-A847-79831321AC8C}"/>
              </a:ext>
            </a:extLst>
          </p:cNvPr>
          <p:cNvSpPr txBox="1"/>
          <p:nvPr/>
        </p:nvSpPr>
        <p:spPr>
          <a:xfrm>
            <a:off x="9417383" y="2126323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 err="1"/>
              <a:t>Lakehouse</a:t>
            </a:r>
            <a:endParaRPr lang="da-D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E65E94-C556-9251-023E-E2A7C1CA6ED5}"/>
              </a:ext>
            </a:extLst>
          </p:cNvPr>
          <p:cNvSpPr/>
          <p:nvPr/>
        </p:nvSpPr>
        <p:spPr>
          <a:xfrm>
            <a:off x="5836451" y="3241964"/>
            <a:ext cx="2042161" cy="75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/>
              <a:t>V3 </a:t>
            </a:r>
            <a:r>
              <a:rPr lang="da-DK" sz="1600" dirty="0" err="1"/>
              <a:t>engine</a:t>
            </a:r>
            <a:endParaRPr lang="da-DK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14647-A43C-DA13-5C0B-006C64B3AD72}"/>
              </a:ext>
            </a:extLst>
          </p:cNvPr>
          <p:cNvSpPr/>
          <p:nvPr/>
        </p:nvSpPr>
        <p:spPr>
          <a:xfrm>
            <a:off x="5836451" y="4086107"/>
            <a:ext cx="972590" cy="75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/>
              <a:t>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EBAE0-7699-1164-77A1-F1BB42B565F1}"/>
              </a:ext>
            </a:extLst>
          </p:cNvPr>
          <p:cNvSpPr/>
          <p:nvPr/>
        </p:nvSpPr>
        <p:spPr>
          <a:xfrm>
            <a:off x="6906022" y="4086107"/>
            <a:ext cx="972590" cy="75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Compute</a:t>
            </a:r>
            <a:endParaRPr lang="da-DK" sz="16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73877E-9272-AE94-9F35-84AF79F1BA84}"/>
              </a:ext>
            </a:extLst>
          </p:cNvPr>
          <p:cNvSpPr/>
          <p:nvPr/>
        </p:nvSpPr>
        <p:spPr>
          <a:xfrm>
            <a:off x="7893385" y="2523322"/>
            <a:ext cx="1365141" cy="447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Copy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994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A62385-6304-69CA-3302-7B6B92D0B564}"/>
              </a:ext>
            </a:extLst>
          </p:cNvPr>
          <p:cNvSpPr txBox="1">
            <a:spLocks/>
          </p:cNvSpPr>
          <p:nvPr/>
        </p:nvSpPr>
        <p:spPr>
          <a:xfrm>
            <a:off x="720929" y="3354245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to try it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0435-1381-AC80-ACB9-1C6BFC669088}"/>
              </a:ext>
            </a:extLst>
          </p:cNvPr>
          <p:cNvSpPr txBox="1"/>
          <p:nvPr/>
        </p:nvSpPr>
        <p:spPr>
          <a:xfrm>
            <a:off x="768741" y="3985952"/>
            <a:ext cx="93621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KQL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Make data available in </a:t>
            </a:r>
            <a:r>
              <a:rPr lang="en-GB" dirty="0" err="1">
                <a:solidFill>
                  <a:srgbClr val="161616"/>
                </a:solidFill>
                <a:latin typeface="Segoe UI" panose="020B0502040204020203" pitchFamily="34" charset="0"/>
              </a:rPr>
              <a:t>OneLake</a:t>
            </a:r>
            <a:endParaRPr lang="en-GB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Get data from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Eventstream</a:t>
            </a:r>
            <a:endParaRPr lang="en-GB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Load data from Blob 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Explore data using KQL and SQL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Advanced analytics using KQL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Build a 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Segoe UI</vt:lpstr>
      <vt:lpstr>Segoe UI Semibold</vt:lpstr>
      <vt:lpstr>Segoe UI Semilight</vt:lpstr>
      <vt:lpstr>Title Slides</vt:lpstr>
      <vt:lpstr>Content / Agenda Slides</vt:lpstr>
      <vt:lpstr>Section Title Slides</vt:lpstr>
      <vt:lpstr>Body Slides</vt:lpstr>
      <vt:lpstr>Thank You Slides</vt:lpstr>
      <vt:lpstr>Real-Time Analytics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Brian Bønk Rueløkke</cp:lastModifiedBy>
  <cp:revision>10</cp:revision>
  <dcterms:created xsi:type="dcterms:W3CDTF">2023-04-25T23:52:52Z</dcterms:created>
  <dcterms:modified xsi:type="dcterms:W3CDTF">2023-08-03T10:59:57Z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MSIP_Label_35adf1c8-137d-4fcc-8031-f29343c650cf_Enabled">
    <vt:lpwstr>true</vt:lpwstr>
  </property>
  <property fmtid="{D5CDD505-2E9C-101B-9397-08002B2CF9AE}" pid="5" name="MSIP_Label_35adf1c8-137d-4fcc-8031-f29343c650cf_SetDate">
    <vt:lpwstr>2023-08-03T10:59:56Z</vt:lpwstr>
  </property>
  <property fmtid="{D5CDD505-2E9C-101B-9397-08002B2CF9AE}" pid="6" name="MSIP_Label_35adf1c8-137d-4fcc-8031-f29343c650cf_Method">
    <vt:lpwstr>Standard</vt:lpwstr>
  </property>
  <property fmtid="{D5CDD505-2E9C-101B-9397-08002B2CF9AE}" pid="7" name="MSIP_Label_35adf1c8-137d-4fcc-8031-f29343c650cf_Name">
    <vt:lpwstr>35adf1c8-137d-4fcc-8031-f29343c650cf</vt:lpwstr>
  </property>
  <property fmtid="{D5CDD505-2E9C-101B-9397-08002B2CF9AE}" pid="8" name="MSIP_Label_35adf1c8-137d-4fcc-8031-f29343c650cf_SiteId">
    <vt:lpwstr>c905c127-525f-47a9-83f1-bec014f6d613</vt:lpwstr>
  </property>
  <property fmtid="{D5CDD505-2E9C-101B-9397-08002B2CF9AE}" pid="9" name="MSIP_Label_35adf1c8-137d-4fcc-8031-f29343c650cf_ActionId">
    <vt:lpwstr>2ac2e0ef-7c10-4844-92f1-c8873b5343b2</vt:lpwstr>
  </property>
  <property fmtid="{D5CDD505-2E9C-101B-9397-08002B2CF9AE}" pid="10" name="MSIP_Label_35adf1c8-137d-4fcc-8031-f29343c650cf_ContentBits">
    <vt:lpwstr>0</vt:lpwstr>
  </property>
</Properties>
</file>